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2" r:id="rId2"/>
    <p:sldId id="273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8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612E1A-8D0E-414A-BFBB-2B06B21E30A5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9F89C-499E-4A62-922D-2A395F5C28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81439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9F89C-499E-4A62-922D-2A395F5C28C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950497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999106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90020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56018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57522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53839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92671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60615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761054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5733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594069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6739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AD2A9-3873-42DE-9AB9-C6409364DE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B6CEF-AD12-48DE-9210-BE55EA375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0892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1313933"/>
            <a:ext cx="7772400" cy="22865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457200">
              <a:spcBef>
                <a:spcPct val="0"/>
              </a:spcBef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Win </a:t>
            </a:r>
            <a:r>
              <a:rPr kumimoji="0" lang="en-US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Theikdi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Turbine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0" y="3886200"/>
            <a:ext cx="91440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 by: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 Khun Aung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Myo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Founder and Owner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Member: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Renewable Energy Association of Myanmar (REAM)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5337" y="152400"/>
            <a:ext cx="34232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/>
              <a:t>8</a:t>
            </a:r>
            <a:r>
              <a:rPr lang="en-US" sz="2000" dirty="0" smtClean="0"/>
              <a:t>. </a:t>
            </a:r>
            <a:r>
              <a:rPr lang="en-US" sz="2000" dirty="0" err="1" smtClean="0"/>
              <a:t>Warran</a:t>
            </a:r>
            <a:r>
              <a:rPr lang="en-US" sz="2000" dirty="0" smtClean="0"/>
              <a:t> </a:t>
            </a:r>
            <a:r>
              <a:rPr lang="en-US" sz="2000" dirty="0"/>
              <a:t>( </a:t>
            </a:r>
            <a:r>
              <a:rPr lang="en-US" sz="2000" dirty="0" err="1"/>
              <a:t>Pinlaung</a:t>
            </a:r>
            <a:r>
              <a:rPr lang="en-US" sz="2000" dirty="0"/>
              <a:t> Township)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b="2156"/>
          <a:stretch/>
        </p:blipFill>
        <p:spPr bwMode="auto">
          <a:xfrm>
            <a:off x="5055870" y="552510"/>
            <a:ext cx="3859530" cy="2698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384550"/>
            <a:ext cx="4343400" cy="324485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3910" r="10296"/>
          <a:stretch/>
        </p:blipFill>
        <p:spPr bwMode="auto">
          <a:xfrm>
            <a:off x="228601" y="3384550"/>
            <a:ext cx="4206240" cy="32448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8600" y="757297"/>
            <a:ext cx="21717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2133600" y="757297"/>
            <a:ext cx="3352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2011 (Village Fund)</a:t>
            </a:r>
          </a:p>
          <a:p>
            <a:r>
              <a:rPr lang="en-US" sz="1600" dirty="0"/>
              <a:t>50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150000 Gal/h</a:t>
            </a:r>
          </a:p>
          <a:p>
            <a:r>
              <a:rPr lang="en-US" sz="1600" dirty="0"/>
              <a:t>Francis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20 KW</a:t>
            </a:r>
          </a:p>
          <a:p>
            <a:r>
              <a:rPr lang="en-US" sz="1600" dirty="0"/>
              <a:t>260 House Holds (Still use)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5492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209490"/>
            <a:ext cx="37201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9</a:t>
            </a:r>
            <a:r>
              <a:rPr lang="en-US" sz="2000" dirty="0" smtClean="0"/>
              <a:t>. </a:t>
            </a:r>
            <a:r>
              <a:rPr lang="en-US" sz="2000" dirty="0" err="1" smtClean="0"/>
              <a:t>Kaung</a:t>
            </a:r>
            <a:r>
              <a:rPr lang="en-US" sz="2000" dirty="0" smtClean="0"/>
              <a:t> </a:t>
            </a:r>
            <a:r>
              <a:rPr lang="en-US" sz="2000" dirty="0"/>
              <a:t>Hot (</a:t>
            </a:r>
            <a:r>
              <a:rPr lang="en-US" sz="2000" dirty="0" err="1"/>
              <a:t>PinLaung</a:t>
            </a:r>
            <a:r>
              <a:rPr lang="en-US" sz="2000" dirty="0"/>
              <a:t> Township)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" y="914400"/>
            <a:ext cx="259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2362200" y="909697"/>
            <a:ext cx="3048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2013 (Village Fund)</a:t>
            </a:r>
          </a:p>
          <a:p>
            <a:r>
              <a:rPr lang="en-US" sz="1600" dirty="0"/>
              <a:t>50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200000 Gal/h)</a:t>
            </a:r>
          </a:p>
          <a:p>
            <a:r>
              <a:rPr lang="en-US" sz="1600" dirty="0"/>
              <a:t>Francis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25 KW</a:t>
            </a:r>
          </a:p>
          <a:p>
            <a:r>
              <a:rPr lang="en-US" sz="1600" dirty="0"/>
              <a:t>100 House Holds (Still use)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  <p:pic>
        <p:nvPicPr>
          <p:cNvPr id="8" name="Picture 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r="8653"/>
          <a:stretch/>
        </p:blipFill>
        <p:spPr bwMode="auto">
          <a:xfrm>
            <a:off x="5475605" y="609600"/>
            <a:ext cx="3419475" cy="25711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8832"/>
          <a:stretch/>
        </p:blipFill>
        <p:spPr bwMode="auto">
          <a:xfrm>
            <a:off x="280035" y="3401378"/>
            <a:ext cx="4215765" cy="31727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4990" t="2830" r="15985" b="9178"/>
          <a:stretch/>
        </p:blipFill>
        <p:spPr bwMode="auto">
          <a:xfrm>
            <a:off x="4724400" y="3401377"/>
            <a:ext cx="4170680" cy="320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078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67000" y="76200"/>
            <a:ext cx="37868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10</a:t>
            </a:r>
            <a:r>
              <a:rPr lang="en-US" sz="2000" dirty="0" smtClean="0"/>
              <a:t>. </a:t>
            </a:r>
            <a:r>
              <a:rPr lang="en-US" sz="2000" dirty="0" err="1" smtClean="0"/>
              <a:t>Nann</a:t>
            </a:r>
            <a:r>
              <a:rPr lang="en-US" sz="2000" dirty="0" smtClean="0"/>
              <a:t> </a:t>
            </a:r>
            <a:r>
              <a:rPr lang="en-US" sz="2000" dirty="0"/>
              <a:t>Pun (</a:t>
            </a:r>
            <a:r>
              <a:rPr lang="en-US" sz="2000" dirty="0" err="1"/>
              <a:t>PinLaung</a:t>
            </a:r>
            <a:r>
              <a:rPr lang="en-US" sz="2000" dirty="0"/>
              <a:t> Township)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528697"/>
            <a:ext cx="2286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Year of Installed</a:t>
            </a:r>
          </a:p>
          <a:p>
            <a:r>
              <a:rPr lang="en-US" sz="1600" dirty="0" smtClean="0"/>
              <a:t>Head</a:t>
            </a:r>
          </a:p>
          <a:p>
            <a:r>
              <a:rPr lang="en-US" sz="1600" dirty="0" smtClean="0"/>
              <a:t>Discharge</a:t>
            </a:r>
          </a:p>
          <a:p>
            <a:r>
              <a:rPr lang="en-US" sz="1600" dirty="0" smtClean="0"/>
              <a:t>Turbine Type</a:t>
            </a:r>
          </a:p>
          <a:p>
            <a:r>
              <a:rPr lang="en-US" sz="1600" dirty="0" smtClean="0"/>
              <a:t>Fabricated By</a:t>
            </a:r>
          </a:p>
          <a:p>
            <a:r>
              <a:rPr lang="en-US" sz="1600" dirty="0" smtClean="0"/>
              <a:t>Capacity</a:t>
            </a:r>
          </a:p>
          <a:p>
            <a:r>
              <a:rPr lang="en-US" sz="1600" dirty="0" smtClean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2362200" y="533400"/>
            <a:ext cx="3581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2014 (</a:t>
            </a:r>
            <a:r>
              <a:rPr lang="en-US" sz="1600" dirty="0" smtClean="0"/>
              <a:t>Na Ta La</a:t>
            </a:r>
            <a:r>
              <a:rPr lang="en-US" sz="1600" dirty="0"/>
              <a:t>, </a:t>
            </a:r>
            <a:r>
              <a:rPr lang="en-US" sz="1600" dirty="0" smtClean="0"/>
              <a:t>Government </a:t>
            </a:r>
            <a:r>
              <a:rPr lang="en-US" sz="1600" dirty="0"/>
              <a:t>Fund)</a:t>
            </a:r>
          </a:p>
          <a:p>
            <a:r>
              <a:rPr lang="en-US" sz="1600" dirty="0"/>
              <a:t>50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250000 Gal/h)</a:t>
            </a:r>
          </a:p>
          <a:p>
            <a:r>
              <a:rPr lang="en-US" sz="1600" dirty="0"/>
              <a:t>Francis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35 KW</a:t>
            </a:r>
          </a:p>
          <a:p>
            <a:r>
              <a:rPr lang="en-US" sz="1600" dirty="0"/>
              <a:t>250 House Holds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4856" y="583746"/>
            <a:ext cx="2578144" cy="194115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t="9090" b="12385"/>
          <a:stretch/>
        </p:blipFill>
        <p:spPr bwMode="auto">
          <a:xfrm>
            <a:off x="5867400" y="2651760"/>
            <a:ext cx="2933956" cy="4038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605" y="2651760"/>
            <a:ext cx="5243195" cy="405384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31894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90800" y="133290"/>
            <a:ext cx="36806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11</a:t>
            </a:r>
            <a:r>
              <a:rPr lang="en-US" sz="2000" dirty="0" smtClean="0"/>
              <a:t>. Pan </a:t>
            </a:r>
            <a:r>
              <a:rPr lang="en-US" sz="2000" dirty="0" err="1"/>
              <a:t>Lyam</a:t>
            </a:r>
            <a:r>
              <a:rPr lang="en-US" sz="2000" dirty="0"/>
              <a:t> (Ho Pone Township)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762000"/>
            <a:ext cx="2438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2514600" y="762000"/>
            <a:ext cx="2514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2014 (Village Fund)</a:t>
            </a:r>
          </a:p>
          <a:p>
            <a:r>
              <a:rPr lang="en-US" sz="1600" dirty="0"/>
              <a:t>18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250000 Gal/h)</a:t>
            </a:r>
          </a:p>
          <a:p>
            <a:r>
              <a:rPr lang="en-US" sz="1600" dirty="0"/>
              <a:t>Francis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12 KW</a:t>
            </a:r>
          </a:p>
          <a:p>
            <a:r>
              <a:rPr lang="en-US" sz="1600" dirty="0"/>
              <a:t>80 House Holds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5558" y="3350578"/>
            <a:ext cx="3740784" cy="278130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0770" y="609600"/>
            <a:ext cx="3796030" cy="2743200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t="-911" r="1336" b="911"/>
          <a:stretch/>
        </p:blipFill>
        <p:spPr bwMode="auto">
          <a:xfrm>
            <a:off x="4500245" y="3429000"/>
            <a:ext cx="4186555" cy="31826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37766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90800" y="209490"/>
            <a:ext cx="39544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12</a:t>
            </a:r>
            <a:r>
              <a:rPr lang="en-US" sz="2000" dirty="0" smtClean="0"/>
              <a:t>. Pa </a:t>
            </a:r>
            <a:r>
              <a:rPr lang="en-US" sz="2000" dirty="0" err="1"/>
              <a:t>CharCaLo</a:t>
            </a:r>
            <a:r>
              <a:rPr lang="en-US" sz="2000" dirty="0"/>
              <a:t> (</a:t>
            </a:r>
            <a:r>
              <a:rPr lang="en-US" sz="2000" dirty="0" err="1"/>
              <a:t>Hisheng</a:t>
            </a:r>
            <a:r>
              <a:rPr lang="en-US" sz="2000" dirty="0"/>
              <a:t> Township)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" y="757297"/>
            <a:ext cx="2514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2514600" y="757297"/>
            <a:ext cx="2667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2014 (Village Fund)</a:t>
            </a:r>
          </a:p>
          <a:p>
            <a:r>
              <a:rPr lang="en-US" sz="1600" dirty="0"/>
              <a:t>95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370000 Gal/h)</a:t>
            </a:r>
          </a:p>
          <a:p>
            <a:r>
              <a:rPr lang="en-US" sz="1600" dirty="0"/>
              <a:t>Francis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95 KW (Estimate)</a:t>
            </a:r>
          </a:p>
          <a:p>
            <a:r>
              <a:rPr lang="en-US" sz="1600" dirty="0"/>
              <a:t>Just Finished Installation</a:t>
            </a:r>
          </a:p>
          <a:p>
            <a:r>
              <a:rPr lang="en-US" sz="1600" dirty="0"/>
              <a:t>Just Finished Installation</a:t>
            </a: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0200" y="762000"/>
            <a:ext cx="3505200" cy="272793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5399" y="3657600"/>
            <a:ext cx="3810001" cy="295780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3425"/>
          <a:stretch/>
        </p:blipFill>
        <p:spPr bwMode="auto">
          <a:xfrm>
            <a:off x="287655" y="2971800"/>
            <a:ext cx="4665345" cy="3643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5193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1658" y="133290"/>
            <a:ext cx="38891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13</a:t>
            </a:r>
            <a:r>
              <a:rPr lang="en-US" sz="2000" dirty="0" smtClean="0"/>
              <a:t>. </a:t>
            </a:r>
            <a:r>
              <a:rPr lang="en-US" sz="2000" dirty="0" err="1" smtClean="0"/>
              <a:t>Naung</a:t>
            </a:r>
            <a:r>
              <a:rPr lang="en-US" sz="2000" dirty="0" smtClean="0"/>
              <a:t> </a:t>
            </a:r>
            <a:r>
              <a:rPr lang="en-US" sz="2000" dirty="0"/>
              <a:t>Pee (</a:t>
            </a:r>
            <a:r>
              <a:rPr lang="en-US" sz="2000" dirty="0" err="1"/>
              <a:t>PinLaung</a:t>
            </a:r>
            <a:r>
              <a:rPr lang="en-US" sz="2000" dirty="0"/>
              <a:t> Township)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609600"/>
            <a:ext cx="2438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2667000" y="609600"/>
            <a:ext cx="2743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2014 (Village Fund)</a:t>
            </a:r>
          </a:p>
          <a:p>
            <a:r>
              <a:rPr lang="en-US" sz="1600" dirty="0"/>
              <a:t>28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30000 Gal/h + Storage tank</a:t>
            </a:r>
          </a:p>
          <a:p>
            <a:r>
              <a:rPr lang="en-US" sz="1600" dirty="0"/>
              <a:t>Francis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6 KW</a:t>
            </a:r>
          </a:p>
          <a:p>
            <a:r>
              <a:rPr lang="en-US" sz="1600" dirty="0"/>
              <a:t>150 House Holds</a:t>
            </a:r>
          </a:p>
          <a:p>
            <a:r>
              <a:rPr lang="en-US" sz="1600" dirty="0" smtClean="0"/>
              <a:t>Lighting</a:t>
            </a:r>
            <a:endParaRPr lang="en-US" sz="1600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8011" y="3091892"/>
            <a:ext cx="4501878" cy="3689908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b="26236"/>
          <a:stretch/>
        </p:blipFill>
        <p:spPr bwMode="auto">
          <a:xfrm>
            <a:off x="568234" y="2745671"/>
            <a:ext cx="3124200" cy="40361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25005"/>
          <a:stretch/>
        </p:blipFill>
        <p:spPr bwMode="auto">
          <a:xfrm>
            <a:off x="5543349" y="535751"/>
            <a:ext cx="3186540" cy="24360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7708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152400"/>
            <a:ext cx="3976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14</a:t>
            </a:r>
            <a:r>
              <a:rPr lang="en-US" sz="2000" dirty="0" smtClean="0"/>
              <a:t>. </a:t>
            </a:r>
            <a:r>
              <a:rPr lang="en-US" sz="2000" dirty="0" err="1" smtClean="0"/>
              <a:t>Saung</a:t>
            </a:r>
            <a:r>
              <a:rPr lang="en-US" sz="2000" dirty="0" smtClean="0"/>
              <a:t> </a:t>
            </a:r>
            <a:r>
              <a:rPr lang="en-US" sz="2000" dirty="0" err="1"/>
              <a:t>Dvee</a:t>
            </a:r>
            <a:r>
              <a:rPr lang="en-US" sz="2000" dirty="0"/>
              <a:t> (</a:t>
            </a:r>
            <a:r>
              <a:rPr lang="en-US" sz="2000" dirty="0" err="1"/>
              <a:t>PinLaung</a:t>
            </a:r>
            <a:r>
              <a:rPr lang="en-US" sz="2000" dirty="0"/>
              <a:t> Township</a:t>
            </a:r>
            <a:r>
              <a:rPr lang="en-US" dirty="0"/>
              <a:t>)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609600"/>
            <a:ext cx="2514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Year of </a:t>
            </a:r>
            <a:r>
              <a:rPr lang="en-US" dirty="0" smtClean="0"/>
              <a:t>Installed</a:t>
            </a:r>
            <a:endParaRPr lang="en-US" dirty="0"/>
          </a:p>
          <a:p>
            <a:r>
              <a:rPr lang="en-US" dirty="0"/>
              <a:t>Head</a:t>
            </a:r>
          </a:p>
          <a:p>
            <a:r>
              <a:rPr lang="en-US" dirty="0"/>
              <a:t>Discharge</a:t>
            </a:r>
          </a:p>
          <a:p>
            <a:r>
              <a:rPr lang="en-US" dirty="0"/>
              <a:t>Turbine Type</a:t>
            </a:r>
          </a:p>
          <a:p>
            <a:r>
              <a:rPr lang="en-US" dirty="0" smtClean="0"/>
              <a:t>Fabricated </a:t>
            </a:r>
            <a:r>
              <a:rPr lang="en-US" dirty="0"/>
              <a:t>By</a:t>
            </a:r>
          </a:p>
          <a:p>
            <a:r>
              <a:rPr lang="en-US" dirty="0"/>
              <a:t>Capacity</a:t>
            </a:r>
          </a:p>
          <a:p>
            <a:r>
              <a:rPr lang="en-US" dirty="0"/>
              <a:t>Distribution</a:t>
            </a:r>
          </a:p>
          <a:p>
            <a:r>
              <a:rPr lang="en-US" dirty="0" smtClean="0"/>
              <a:t>Use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438400" y="609600"/>
            <a:ext cx="2514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2014 (Village Fund)</a:t>
            </a:r>
          </a:p>
          <a:p>
            <a:r>
              <a:rPr lang="en-US" dirty="0"/>
              <a:t>8 </a:t>
            </a:r>
            <a:r>
              <a:rPr lang="en-US" dirty="0" err="1"/>
              <a:t>ft</a:t>
            </a:r>
            <a:endParaRPr lang="en-US" dirty="0"/>
          </a:p>
          <a:p>
            <a:r>
              <a:rPr lang="en-US" dirty="0"/>
              <a:t>156000 Gal/h)</a:t>
            </a:r>
          </a:p>
          <a:p>
            <a:r>
              <a:rPr lang="en-US" dirty="0"/>
              <a:t>Propeller</a:t>
            </a:r>
          </a:p>
          <a:p>
            <a:r>
              <a:rPr lang="en-US" dirty="0"/>
              <a:t>U </a:t>
            </a:r>
            <a:r>
              <a:rPr lang="en-US" dirty="0" err="1"/>
              <a:t>Khun</a:t>
            </a:r>
            <a:r>
              <a:rPr lang="en-US" dirty="0"/>
              <a:t> </a:t>
            </a:r>
            <a:r>
              <a:rPr lang="en-US" dirty="0" err="1"/>
              <a:t>Aung</a:t>
            </a:r>
            <a:r>
              <a:rPr lang="en-US" dirty="0"/>
              <a:t> </a:t>
            </a:r>
            <a:r>
              <a:rPr lang="en-US" dirty="0" err="1"/>
              <a:t>Myo</a:t>
            </a:r>
            <a:endParaRPr lang="en-US" dirty="0"/>
          </a:p>
          <a:p>
            <a:r>
              <a:rPr lang="en-US" dirty="0"/>
              <a:t>4 KW</a:t>
            </a:r>
          </a:p>
          <a:p>
            <a:r>
              <a:rPr lang="en-US" dirty="0"/>
              <a:t>110 House Holds</a:t>
            </a:r>
          </a:p>
          <a:p>
            <a:r>
              <a:rPr lang="en-US" dirty="0" smtClean="0"/>
              <a:t>Lighting/TV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2996331"/>
            <a:ext cx="4724400" cy="365760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b="22059"/>
          <a:stretch/>
        </p:blipFill>
        <p:spPr bwMode="auto">
          <a:xfrm>
            <a:off x="5063762" y="1270869"/>
            <a:ext cx="3851638" cy="53585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6827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90800" y="133290"/>
            <a:ext cx="39445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15</a:t>
            </a:r>
            <a:r>
              <a:rPr lang="en-US" sz="2000" dirty="0" smtClean="0"/>
              <a:t>. </a:t>
            </a:r>
            <a:r>
              <a:rPr lang="en-US" sz="2000" dirty="0" err="1" smtClean="0"/>
              <a:t>Kaung</a:t>
            </a:r>
            <a:r>
              <a:rPr lang="en-US" sz="2000" dirty="0" smtClean="0"/>
              <a:t> </a:t>
            </a:r>
            <a:r>
              <a:rPr lang="en-US" sz="2000" dirty="0" err="1"/>
              <a:t>Mee</a:t>
            </a:r>
            <a:r>
              <a:rPr lang="en-US" sz="2000" dirty="0"/>
              <a:t> (</a:t>
            </a:r>
            <a:r>
              <a:rPr lang="en-US" sz="2000" dirty="0" err="1"/>
              <a:t>PinLaung</a:t>
            </a:r>
            <a:r>
              <a:rPr lang="en-US" sz="2000" dirty="0"/>
              <a:t> Township)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5400" y="597534"/>
            <a:ext cx="3536315" cy="267906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47506" y="3178247"/>
            <a:ext cx="3810000" cy="3092306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1570"/>
          <a:stretch/>
        </p:blipFill>
        <p:spPr bwMode="auto">
          <a:xfrm>
            <a:off x="4464685" y="3470274"/>
            <a:ext cx="4145915" cy="3159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sp>
        <p:nvSpPr>
          <p:cNvPr id="9" name="Rectangle 8"/>
          <p:cNvSpPr/>
          <p:nvPr/>
        </p:nvSpPr>
        <p:spPr>
          <a:xfrm>
            <a:off x="447747" y="604897"/>
            <a:ext cx="23716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2609706" y="609600"/>
            <a:ext cx="24956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2014 (Village Fund)</a:t>
            </a:r>
          </a:p>
          <a:p>
            <a:r>
              <a:rPr lang="en-US" sz="1600" dirty="0"/>
              <a:t>6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370000 Gal/h</a:t>
            </a:r>
          </a:p>
          <a:p>
            <a:r>
              <a:rPr lang="en-US" sz="1600" dirty="0"/>
              <a:t>Propeller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15 KW</a:t>
            </a:r>
          </a:p>
          <a:p>
            <a:r>
              <a:rPr lang="en-US" sz="1600" dirty="0"/>
              <a:t>130 House Holds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303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76200"/>
            <a:ext cx="8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16</a:t>
            </a:r>
            <a:r>
              <a:rPr lang="en-US" sz="2000" dirty="0" smtClean="0"/>
              <a:t>. On Fabrication </a:t>
            </a:r>
            <a:r>
              <a:rPr lang="en-US" sz="2000" dirty="0"/>
              <a:t>(50 KW Propeller One No. and 100 KW Francis Two Nos.)</a:t>
            </a:r>
          </a:p>
        </p:txBody>
      </p: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t="14591" b="7360"/>
          <a:stretch/>
        </p:blipFill>
        <p:spPr bwMode="auto">
          <a:xfrm>
            <a:off x="6629400" y="3687603"/>
            <a:ext cx="2394585" cy="30454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t="7565" b="17314"/>
          <a:stretch/>
        </p:blipFill>
        <p:spPr bwMode="auto">
          <a:xfrm>
            <a:off x="6629400" y="519747"/>
            <a:ext cx="2394585" cy="30616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13409" r="6792" b="2606"/>
          <a:stretch/>
        </p:blipFill>
        <p:spPr bwMode="auto">
          <a:xfrm>
            <a:off x="152400" y="3687603"/>
            <a:ext cx="4271010" cy="30454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8" name="Picture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19158" t="-1509" b="1509"/>
          <a:stretch/>
        </p:blipFill>
        <p:spPr bwMode="auto">
          <a:xfrm>
            <a:off x="152400" y="558800"/>
            <a:ext cx="4271010" cy="30616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495800" y="3048000"/>
            <a:ext cx="251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Propeller (1)/ Francis (2)</a:t>
            </a:r>
          </a:p>
          <a:p>
            <a:endParaRPr lang="en-US" sz="1600" dirty="0"/>
          </a:p>
          <a:p>
            <a:r>
              <a:rPr lang="en-US" sz="1600" dirty="0"/>
              <a:t>50 KW &amp; 100 KW x2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0" y="5867400"/>
            <a:ext cx="1882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U </a:t>
            </a:r>
            <a:r>
              <a:rPr lang="en-US" dirty="0" err="1" smtClean="0"/>
              <a:t>Khun</a:t>
            </a:r>
            <a:r>
              <a:rPr lang="en-US" dirty="0" smtClean="0"/>
              <a:t> </a:t>
            </a:r>
            <a:r>
              <a:rPr lang="en-US" dirty="0" err="1" smtClean="0"/>
              <a:t>Aung</a:t>
            </a:r>
            <a:r>
              <a:rPr lang="en-US" dirty="0" smtClean="0"/>
              <a:t> </a:t>
            </a:r>
            <a:r>
              <a:rPr lang="en-US" dirty="0" err="1" smtClean="0"/>
              <a:t>Myo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0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 and </a:t>
            </a:r>
            <a:r>
              <a:rPr lang="en-US" dirty="0" err="1" smtClean="0"/>
              <a:t>Opportinities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Technical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Financial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Grid – Interconnectivity Framework</a:t>
            </a:r>
          </a:p>
          <a:p>
            <a:pPr lvl="1"/>
            <a:r>
              <a:rPr lang="en-US" dirty="0" smtClean="0"/>
              <a:t>How to sell micro/mini hydro to national grid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525538" y="0"/>
            <a:ext cx="8335620" cy="6858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en-US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0000"/>
                </a:solidFill>
                <a:latin typeface="Arial"/>
                <a:cs typeface="Arial"/>
              </a:rPr>
              <a:t>COMPANY BACKGROUND: 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Small-Scale Hydropower developer and operator and machine repair / servicing company for other sectors (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i.e.agriculture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) </a:t>
            </a:r>
            <a:endParaRPr lang="en-US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buNone/>
            </a:pPr>
            <a:endParaRPr lang="en-US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0000"/>
                </a:solidFill>
                <a:latin typeface="Arial"/>
                <a:cs typeface="Arial"/>
              </a:rPr>
              <a:t>COMPANY TRACK RECORD: </a:t>
            </a:r>
          </a:p>
          <a:p>
            <a:pPr>
              <a:buNone/>
            </a:pPr>
            <a:endParaRPr lang="en-US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4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pico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-hydro plants (&lt;5kW).</a:t>
            </a: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11 micro-hydro plants (&lt;100kw)</a:t>
            </a: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80 percent of these projects are still in operation</a:t>
            </a: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1 project has the central grid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0000"/>
                </a:solidFill>
                <a:latin typeface="Arial"/>
                <a:cs typeface="Arial"/>
              </a:rPr>
              <a:t>BUSINESS MODEL</a:t>
            </a:r>
          </a:p>
          <a:p>
            <a:pPr>
              <a:buNone/>
            </a:pPr>
            <a:endParaRPr lang="en-US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Short term: Fabrication, installation, operation, maintenance</a:t>
            </a: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Long term:  Grid inter connectivity</a:t>
            </a: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Different models:  village-owned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, private sector owned, and jointly owned by the company and the VECs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37375"/>
            <a:ext cx="67104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</a:t>
            </a:r>
            <a:r>
              <a:rPr lang="en-US" sz="2000" dirty="0" smtClean="0"/>
              <a:t>. </a:t>
            </a:r>
            <a:r>
              <a:rPr lang="en-US" sz="2000" dirty="0" err="1" smtClean="0"/>
              <a:t>Kakku</a:t>
            </a:r>
            <a:r>
              <a:rPr lang="en-US" sz="2000" dirty="0" smtClean="0"/>
              <a:t> </a:t>
            </a:r>
            <a:r>
              <a:rPr lang="en-US" sz="2000" dirty="0"/>
              <a:t>Micro Hydropower Plant (</a:t>
            </a:r>
            <a:r>
              <a:rPr lang="en-US" sz="2000" dirty="0" err="1"/>
              <a:t>Kyauk</a:t>
            </a:r>
            <a:r>
              <a:rPr lang="en-US" sz="2000" dirty="0"/>
              <a:t> Ta Lone </a:t>
            </a:r>
            <a:r>
              <a:rPr lang="en-US" sz="2000" dirty="0" err="1"/>
              <a:t>Gyi</a:t>
            </a:r>
            <a:r>
              <a:rPr lang="en-US" sz="2000" dirty="0"/>
              <a:t> Township)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979" y="3124200"/>
            <a:ext cx="4003821" cy="29718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0" y="914400"/>
            <a:ext cx="3886200" cy="5181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000" y="838200"/>
            <a:ext cx="151002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2032612" y="838200"/>
            <a:ext cx="261558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2004/2005 (TPA, Japan Fund)</a:t>
            </a:r>
          </a:p>
          <a:p>
            <a:r>
              <a:rPr lang="en-US" sz="1600" dirty="0"/>
              <a:t>115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50000 Gal/h + Storage tank</a:t>
            </a:r>
          </a:p>
          <a:p>
            <a:r>
              <a:rPr lang="en-US" sz="1600" dirty="0" err="1"/>
              <a:t>Pelton</a:t>
            </a:r>
            <a:endParaRPr lang="en-US" sz="1600" dirty="0"/>
          </a:p>
          <a:p>
            <a:r>
              <a:rPr lang="en-US" sz="1600" dirty="0" err="1" smtClean="0"/>
              <a:t>Kyaw</a:t>
            </a:r>
            <a:r>
              <a:rPr lang="en-US" sz="1600" dirty="0" smtClean="0"/>
              <a:t> </a:t>
            </a:r>
            <a:r>
              <a:rPr lang="en-US" sz="1600" dirty="0" err="1" smtClean="0"/>
              <a:t>Soe</a:t>
            </a:r>
            <a:r>
              <a:rPr lang="en-US" sz="1600" dirty="0" smtClean="0"/>
              <a:t> Win Hydro-Electric</a:t>
            </a:r>
            <a:endParaRPr lang="en-US" sz="1600" dirty="0"/>
          </a:p>
          <a:p>
            <a:r>
              <a:rPr lang="en-US" sz="1600" dirty="0"/>
              <a:t>25 KW</a:t>
            </a:r>
          </a:p>
          <a:p>
            <a:r>
              <a:rPr lang="en-US" sz="1600" dirty="0"/>
              <a:t>400 Households (Still Uses)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89082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600" y="152400"/>
            <a:ext cx="617367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</a:t>
            </a:r>
            <a:r>
              <a:rPr lang="en-US" sz="2000" dirty="0" smtClean="0"/>
              <a:t>. </a:t>
            </a:r>
            <a:r>
              <a:rPr lang="en-US" sz="2000" dirty="0" err="1" smtClean="0"/>
              <a:t>Hti</a:t>
            </a:r>
            <a:r>
              <a:rPr lang="en-US" sz="2000" dirty="0" smtClean="0"/>
              <a:t> </a:t>
            </a:r>
            <a:r>
              <a:rPr lang="en-US" sz="2000" dirty="0"/>
              <a:t>Ta Mg Micro Hydropower Plant (</a:t>
            </a:r>
            <a:r>
              <a:rPr lang="en-US" sz="2000" dirty="0" err="1"/>
              <a:t>Hsihseng</a:t>
            </a:r>
            <a:r>
              <a:rPr lang="en-US" sz="2000" dirty="0"/>
              <a:t> Township)</a:t>
            </a:r>
          </a:p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0600" y="762000"/>
            <a:ext cx="3791585" cy="2836644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7828" y="3733800"/>
            <a:ext cx="3791585" cy="2836644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3733800"/>
            <a:ext cx="3791585" cy="283664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-198299"/>
            <a:ext cx="190500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1905000" y="909697"/>
            <a:ext cx="3581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2006 (Village Fund)</a:t>
            </a:r>
          </a:p>
          <a:p>
            <a:r>
              <a:rPr lang="en-US" sz="1600" dirty="0"/>
              <a:t>50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30000 Gal/h</a:t>
            </a:r>
          </a:p>
          <a:p>
            <a:r>
              <a:rPr lang="en-US" sz="1600" dirty="0"/>
              <a:t>Francis (Radial Type)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3.5 KW</a:t>
            </a:r>
          </a:p>
          <a:p>
            <a:r>
              <a:rPr lang="en-US" sz="1600" dirty="0"/>
              <a:t>150 Households (No Water Now)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7063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57090"/>
            <a:ext cx="670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3</a:t>
            </a:r>
            <a:r>
              <a:rPr lang="en-US" sz="2000" dirty="0" smtClean="0"/>
              <a:t>. </a:t>
            </a:r>
            <a:r>
              <a:rPr lang="en-US" sz="2000" dirty="0" err="1" smtClean="0"/>
              <a:t>Pha</a:t>
            </a:r>
            <a:r>
              <a:rPr lang="en-US" sz="2000" dirty="0" smtClean="0"/>
              <a:t> </a:t>
            </a:r>
            <a:r>
              <a:rPr lang="en-US" sz="2000" dirty="0" err="1"/>
              <a:t>Yart</a:t>
            </a:r>
            <a:r>
              <a:rPr lang="en-US" sz="2000" dirty="0"/>
              <a:t> Hydropower Plant (</a:t>
            </a:r>
            <a:r>
              <a:rPr lang="en-US" sz="2000" dirty="0" err="1"/>
              <a:t>Nyaung</a:t>
            </a:r>
            <a:r>
              <a:rPr lang="en-US" sz="2000" dirty="0"/>
              <a:t> </a:t>
            </a:r>
            <a:r>
              <a:rPr lang="en-US" sz="2000" dirty="0" err="1"/>
              <a:t>Shwe</a:t>
            </a:r>
            <a:r>
              <a:rPr lang="en-US" sz="2000" dirty="0"/>
              <a:t> Township)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1200" y="4267200"/>
            <a:ext cx="2998470" cy="236093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1200" y="609600"/>
            <a:ext cx="2998470" cy="3469369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2590800"/>
            <a:ext cx="5029200" cy="4025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4300" y="452497"/>
            <a:ext cx="24765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1600200" y="452497"/>
            <a:ext cx="4724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2006 (Village Fund)</a:t>
            </a:r>
          </a:p>
          <a:p>
            <a:r>
              <a:rPr lang="en-US" sz="1600" dirty="0"/>
              <a:t>18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 err="1"/>
              <a:t>Resevoir</a:t>
            </a:r>
            <a:endParaRPr lang="en-US" sz="1600" dirty="0"/>
          </a:p>
          <a:p>
            <a:r>
              <a:rPr lang="en-US" sz="1600" dirty="0"/>
              <a:t>Francis (Radial Type)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0.5 KW</a:t>
            </a:r>
          </a:p>
          <a:p>
            <a:r>
              <a:rPr lang="en-US" sz="1600" dirty="0"/>
              <a:t>One </a:t>
            </a:r>
            <a:r>
              <a:rPr lang="en-US" sz="1600" dirty="0" err="1" smtClean="0"/>
              <a:t>Monastay</a:t>
            </a:r>
            <a:r>
              <a:rPr lang="en-US" sz="1600" dirty="0" smtClean="0"/>
              <a:t> </a:t>
            </a:r>
            <a:r>
              <a:rPr lang="en-US" sz="1600" dirty="0"/>
              <a:t>(Now not use because Dam broke)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32906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47900" y="76200"/>
            <a:ext cx="44884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4</a:t>
            </a:r>
            <a:r>
              <a:rPr lang="en-US" sz="2000" dirty="0" smtClean="0"/>
              <a:t>. Ta </a:t>
            </a:r>
            <a:r>
              <a:rPr lang="en-US" sz="2000" dirty="0"/>
              <a:t>Maw Plant (Pin </a:t>
            </a:r>
            <a:r>
              <a:rPr lang="en-US" sz="2000" dirty="0" err="1"/>
              <a:t>Laung</a:t>
            </a:r>
            <a:r>
              <a:rPr lang="en-US" sz="2000" dirty="0"/>
              <a:t> Township)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5232" y="609600"/>
            <a:ext cx="2667000" cy="2154554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t="1444" b="6915"/>
          <a:stretch/>
        </p:blipFill>
        <p:spPr bwMode="auto">
          <a:xfrm rot="5400000">
            <a:off x="4538029" y="2313623"/>
            <a:ext cx="3838574" cy="49898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640" y="2514600"/>
            <a:ext cx="3159760" cy="42132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52400" y="528697"/>
            <a:ext cx="259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1600200" y="528697"/>
            <a:ext cx="50850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2007 (Village Fund)</a:t>
            </a:r>
          </a:p>
          <a:p>
            <a:r>
              <a:rPr lang="en-US" sz="1600" dirty="0"/>
              <a:t>8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Minimum in Summer (230000 Gal/h),  In </a:t>
            </a:r>
            <a:r>
              <a:rPr lang="en-US" sz="1600" dirty="0" smtClean="0"/>
              <a:t>Raining &gt;&gt;&gt;</a:t>
            </a:r>
            <a:r>
              <a:rPr lang="en-US" sz="1600" dirty="0"/>
              <a:t>Q</a:t>
            </a:r>
          </a:p>
          <a:p>
            <a:r>
              <a:rPr lang="en-US" sz="1600" dirty="0"/>
              <a:t>Propeller (Design Q=230000 Gal/h)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5 KW</a:t>
            </a:r>
          </a:p>
          <a:p>
            <a:r>
              <a:rPr lang="en-US" sz="1600" dirty="0"/>
              <a:t>50 House Holds (Now half connected to national grid)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9131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38186" y="3317520"/>
            <a:ext cx="2937134" cy="3922094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3196676"/>
            <a:ext cx="4724400" cy="3550458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5122" y="552510"/>
            <a:ext cx="2402678" cy="3208410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74866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103060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200" y="609600"/>
            <a:ext cx="20059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Year of Installed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Head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Discharge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Turbine Type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Fabricated By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Capacity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Distribution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Use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1556853" y="609600"/>
            <a:ext cx="5301147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2008/2009 (TPA, Japan Fund)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235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ft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60000 Gal/h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Pelton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Khun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Myo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30 KW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600 House Holds (Now Villages  Connected to National Grid)</a:t>
            </a:r>
            <a:endParaRPr lang="en-US" sz="1600" dirty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/>
              <a:t>Lighting/TV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7400" y="152400"/>
            <a:ext cx="47977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Kyauk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Su 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Naung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Kar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Taung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Gyi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Township)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7864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133290"/>
            <a:ext cx="44550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6</a:t>
            </a:r>
            <a:r>
              <a:rPr lang="en-US" sz="2000" dirty="0" smtClean="0"/>
              <a:t>. </a:t>
            </a:r>
            <a:r>
              <a:rPr lang="en-US" sz="2000" dirty="0" err="1" smtClean="0"/>
              <a:t>Loi</a:t>
            </a:r>
            <a:r>
              <a:rPr lang="en-US" sz="2000" dirty="0" smtClean="0"/>
              <a:t> </a:t>
            </a:r>
            <a:r>
              <a:rPr lang="en-US" sz="2000" dirty="0" err="1"/>
              <a:t>Yein</a:t>
            </a:r>
            <a:r>
              <a:rPr lang="en-US" sz="2000" dirty="0"/>
              <a:t> </a:t>
            </a:r>
            <a:r>
              <a:rPr lang="en-US" sz="2000" dirty="0" err="1"/>
              <a:t>Taung</a:t>
            </a:r>
            <a:r>
              <a:rPr lang="en-US" sz="2000" dirty="0"/>
              <a:t> </a:t>
            </a:r>
            <a:r>
              <a:rPr lang="en-US" sz="2000" dirty="0" err="1"/>
              <a:t>Chak</a:t>
            </a:r>
            <a:r>
              <a:rPr lang="en-US" sz="2000" dirty="0"/>
              <a:t>, </a:t>
            </a:r>
            <a:r>
              <a:rPr lang="en-US" sz="2000" dirty="0" err="1"/>
              <a:t>Pe</a:t>
            </a:r>
            <a:r>
              <a:rPr lang="en-US" sz="2000" dirty="0"/>
              <a:t> </a:t>
            </a:r>
            <a:r>
              <a:rPr lang="en-US" sz="2000" dirty="0" err="1"/>
              <a:t>Gon</a:t>
            </a:r>
            <a:r>
              <a:rPr lang="en-US" sz="2000" dirty="0"/>
              <a:t> Township)</a:t>
            </a:r>
          </a:p>
        </p:txBody>
      </p:sp>
      <p:sp>
        <p:nvSpPr>
          <p:cNvPr id="5" name="Rectangle 4"/>
          <p:cNvSpPr/>
          <p:nvPr/>
        </p:nvSpPr>
        <p:spPr>
          <a:xfrm>
            <a:off x="216947" y="604897"/>
            <a:ext cx="24500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2133600" y="604897"/>
            <a:ext cx="2971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2009 (Village Fund)</a:t>
            </a:r>
          </a:p>
          <a:p>
            <a:r>
              <a:rPr lang="en-US" sz="1600" dirty="0"/>
              <a:t>14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360000 Gal/h)</a:t>
            </a:r>
          </a:p>
          <a:p>
            <a:r>
              <a:rPr lang="en-US" sz="1600" dirty="0"/>
              <a:t>Propeller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13 KW</a:t>
            </a:r>
          </a:p>
          <a:p>
            <a:r>
              <a:rPr lang="en-US" sz="1600" dirty="0"/>
              <a:t>150 House Holds (Still use)</a:t>
            </a:r>
          </a:p>
          <a:p>
            <a:r>
              <a:rPr lang="en-US" sz="1600" dirty="0" smtClean="0"/>
              <a:t>Lighting/TV</a:t>
            </a:r>
            <a:endParaRPr lang="en-US" sz="1600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7800" y="762000"/>
            <a:ext cx="3657600" cy="27432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909" r="-1"/>
          <a:stretch/>
        </p:blipFill>
        <p:spPr bwMode="auto">
          <a:xfrm>
            <a:off x="5276215" y="3822701"/>
            <a:ext cx="3639185" cy="27587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26545" y="2451242"/>
            <a:ext cx="3581400" cy="4679039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103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152400"/>
            <a:ext cx="37998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7</a:t>
            </a:r>
            <a:r>
              <a:rPr lang="en-US" sz="2000" dirty="0" smtClean="0"/>
              <a:t>. Li </a:t>
            </a:r>
            <a:r>
              <a:rPr lang="en-US" sz="2000" dirty="0" err="1"/>
              <a:t>Mee</a:t>
            </a:r>
            <a:r>
              <a:rPr lang="en-US" sz="2000" dirty="0"/>
              <a:t> (</a:t>
            </a:r>
            <a:r>
              <a:rPr lang="en-US" sz="2000" dirty="0" err="1"/>
              <a:t>Nyaung</a:t>
            </a:r>
            <a:r>
              <a:rPr lang="en-US" sz="2000" dirty="0"/>
              <a:t> </a:t>
            </a:r>
            <a:r>
              <a:rPr lang="en-US" sz="2000" dirty="0" err="1"/>
              <a:t>Shwe</a:t>
            </a:r>
            <a:r>
              <a:rPr lang="en-US" sz="2000" dirty="0"/>
              <a:t> Township)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762000"/>
            <a:ext cx="2438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Year of </a:t>
            </a:r>
            <a:r>
              <a:rPr lang="en-US" sz="1600" dirty="0" smtClean="0"/>
              <a:t>Installed</a:t>
            </a:r>
            <a:endParaRPr lang="en-US" sz="1600" dirty="0"/>
          </a:p>
          <a:p>
            <a:r>
              <a:rPr lang="en-US" sz="1600" dirty="0"/>
              <a:t>Head</a:t>
            </a:r>
          </a:p>
          <a:p>
            <a:r>
              <a:rPr lang="en-US" sz="1600" dirty="0"/>
              <a:t>Discharge</a:t>
            </a:r>
          </a:p>
          <a:p>
            <a:r>
              <a:rPr lang="en-US" sz="1600" dirty="0"/>
              <a:t>Turbine Type</a:t>
            </a:r>
          </a:p>
          <a:p>
            <a:r>
              <a:rPr lang="en-US" sz="1600" dirty="0" smtClean="0"/>
              <a:t>Fabricated </a:t>
            </a:r>
            <a:r>
              <a:rPr lang="en-US" sz="1600" dirty="0"/>
              <a:t>By</a:t>
            </a:r>
          </a:p>
          <a:p>
            <a:r>
              <a:rPr lang="en-US" sz="1600" dirty="0"/>
              <a:t>Capacity</a:t>
            </a:r>
          </a:p>
          <a:p>
            <a:r>
              <a:rPr lang="en-US" sz="1600" dirty="0"/>
              <a:t>Distribution</a:t>
            </a:r>
          </a:p>
          <a:p>
            <a:r>
              <a:rPr lang="en-US" sz="1600" dirty="0" smtClean="0"/>
              <a:t>Use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2286000" y="761998"/>
            <a:ext cx="2895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2009/2010 (Village Fund)</a:t>
            </a:r>
          </a:p>
          <a:p>
            <a:r>
              <a:rPr lang="en-US" sz="1600" dirty="0"/>
              <a:t>11 </a:t>
            </a:r>
            <a:r>
              <a:rPr lang="en-US" sz="1600" dirty="0" err="1"/>
              <a:t>ft</a:t>
            </a:r>
            <a:endParaRPr lang="en-US" sz="1600" dirty="0"/>
          </a:p>
          <a:p>
            <a:r>
              <a:rPr lang="en-US" sz="1600" dirty="0"/>
              <a:t>200000 Gal/h)</a:t>
            </a:r>
          </a:p>
          <a:p>
            <a:r>
              <a:rPr lang="en-US" sz="1600" dirty="0"/>
              <a:t>Propeller</a:t>
            </a:r>
          </a:p>
          <a:p>
            <a:r>
              <a:rPr lang="en-US" sz="1600" dirty="0"/>
              <a:t>U </a:t>
            </a:r>
            <a:r>
              <a:rPr lang="en-US" sz="1600" dirty="0" err="1"/>
              <a:t>Khun</a:t>
            </a:r>
            <a:r>
              <a:rPr lang="en-US" sz="1600" dirty="0"/>
              <a:t> </a:t>
            </a:r>
            <a:r>
              <a:rPr lang="en-US" sz="1600" dirty="0" err="1"/>
              <a:t>Aung</a:t>
            </a:r>
            <a:r>
              <a:rPr lang="en-US" sz="1600" dirty="0"/>
              <a:t> </a:t>
            </a:r>
            <a:r>
              <a:rPr lang="en-US" sz="1600" dirty="0" err="1"/>
              <a:t>Myo</a:t>
            </a:r>
            <a:endParaRPr lang="en-US" sz="1600" dirty="0"/>
          </a:p>
          <a:p>
            <a:r>
              <a:rPr lang="en-US" sz="1600" dirty="0"/>
              <a:t>6 KW</a:t>
            </a:r>
          </a:p>
          <a:p>
            <a:r>
              <a:rPr lang="en-US" sz="1600" dirty="0"/>
              <a:t>60 House Holds (Still use)</a:t>
            </a:r>
          </a:p>
          <a:p>
            <a:r>
              <a:rPr lang="en-US" sz="1600" dirty="0" smtClean="0"/>
              <a:t>Lighting/TV </a:t>
            </a:r>
            <a:endParaRPr lang="en-US" sz="1600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612586"/>
            <a:ext cx="3513772" cy="2587814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400" y="3453764"/>
            <a:ext cx="4195445" cy="3146425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 l="2354"/>
          <a:stretch/>
        </p:blipFill>
        <p:spPr bwMode="auto">
          <a:xfrm>
            <a:off x="4685982" y="3429000"/>
            <a:ext cx="4161790" cy="31959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=""/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16268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869</Words>
  <Application>Microsoft Office PowerPoint</Application>
  <PresentationFormat>On-screen Show (4:3)</PresentationFormat>
  <Paragraphs>294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Challenges and Opportinities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Aspire#</dc:creator>
  <cp:lastModifiedBy>Dipti Vaghela</cp:lastModifiedBy>
  <cp:revision>27</cp:revision>
  <dcterms:created xsi:type="dcterms:W3CDTF">2015-01-28T06:23:24Z</dcterms:created>
  <dcterms:modified xsi:type="dcterms:W3CDTF">2015-01-28T07:42:20Z</dcterms:modified>
</cp:coreProperties>
</file>